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311" r:id="rId3"/>
    <p:sldId id="310" r:id="rId4"/>
    <p:sldId id="312" r:id="rId5"/>
    <p:sldId id="313" r:id="rId6"/>
    <p:sldId id="314" r:id="rId7"/>
    <p:sldId id="316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326" r:id="rId16"/>
    <p:sldId id="299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111"/>
    <a:srgbClr val="4F2C26"/>
    <a:srgbClr val="0A003D"/>
    <a:srgbClr val="C1A050"/>
    <a:srgbClr val="9E230E"/>
    <a:srgbClr val="DB8232"/>
    <a:srgbClr val="E1196E"/>
    <a:srgbClr val="F08F58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25" autoAdjust="0"/>
    <p:restoredTop sz="96404" autoAdjust="0"/>
  </p:normalViewPr>
  <p:slideViewPr>
    <p:cSldViewPr snapToGrid="0">
      <p:cViewPr varScale="1">
        <p:scale>
          <a:sx n="103" d="100"/>
          <a:sy n="103" d="100"/>
        </p:scale>
        <p:origin x="176" y="7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7A106-A0F3-4687-8075-7BD047826950}" type="datetimeFigureOut">
              <a:rPr lang="fr-FR" smtClean="0"/>
              <a:t>26/03/2022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5B7D12-2A94-48EC-A4DE-65F9B10A341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4596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222782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4DCF4C4-54DC-43CB-A7AF-04E3ECE43B7D}" type="datetime1">
              <a:rPr lang="fr-FR" smtClean="0"/>
              <a:t>26/03/2022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1510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C8C9ECF-2582-47A8-91E4-9AD1A0F472C2}" type="datetime1">
              <a:rPr lang="fr-FR" smtClean="0"/>
              <a:t>26/03/2022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0713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17"/>
          <p:cNvSpPr/>
          <p:nvPr userDrawn="1"/>
        </p:nvSpPr>
        <p:spPr>
          <a:xfrm>
            <a:off x="-125505" y="-205097"/>
            <a:ext cx="12478871" cy="7251357"/>
          </a:xfrm>
          <a:custGeom>
            <a:avLst/>
            <a:gdLst>
              <a:gd name="connsiteX0" fmla="*/ 1256518 w 12478871"/>
              <a:gd name="connsiteY0" fmla="*/ 0 h 7251357"/>
              <a:gd name="connsiteX1" fmla="*/ 12478871 w 12478871"/>
              <a:gd name="connsiteY1" fmla="*/ 0 h 7251357"/>
              <a:gd name="connsiteX2" fmla="*/ 12478871 w 12478871"/>
              <a:gd name="connsiteY2" fmla="*/ 7251357 h 7251357"/>
              <a:gd name="connsiteX3" fmla="*/ 0 w 12478871"/>
              <a:gd name="connsiteY3" fmla="*/ 7251357 h 7251357"/>
              <a:gd name="connsiteX4" fmla="*/ 0 w 12478871"/>
              <a:gd name="connsiteY4" fmla="*/ 978020 h 7251357"/>
              <a:gd name="connsiteX5" fmla="*/ 58689 w 12478871"/>
              <a:gd name="connsiteY5" fmla="*/ 924290 h 7251357"/>
              <a:gd name="connsiteX6" fmla="*/ 780812 w 12478871"/>
              <a:gd name="connsiteY6" fmla="*/ 336548 h 7251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478871" h="7251357">
                <a:moveTo>
                  <a:pt x="1256518" y="0"/>
                </a:moveTo>
                <a:lnTo>
                  <a:pt x="12478871" y="0"/>
                </a:lnTo>
                <a:lnTo>
                  <a:pt x="12478871" y="7251357"/>
                </a:lnTo>
                <a:lnTo>
                  <a:pt x="0" y="7251357"/>
                </a:lnTo>
                <a:lnTo>
                  <a:pt x="0" y="978020"/>
                </a:lnTo>
                <a:lnTo>
                  <a:pt x="58689" y="924290"/>
                </a:lnTo>
                <a:cubicBezTo>
                  <a:pt x="287708" y="720859"/>
                  <a:pt x="529030" y="524759"/>
                  <a:pt x="780812" y="336548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" name="Freeform 15"/>
          <p:cNvSpPr/>
          <p:nvPr userDrawn="1"/>
        </p:nvSpPr>
        <p:spPr>
          <a:xfrm>
            <a:off x="-125505" y="-205097"/>
            <a:ext cx="12478871" cy="7251357"/>
          </a:xfrm>
          <a:custGeom>
            <a:avLst/>
            <a:gdLst>
              <a:gd name="connsiteX0" fmla="*/ 2091140 w 12478871"/>
              <a:gd name="connsiteY0" fmla="*/ 0 h 7251357"/>
              <a:gd name="connsiteX1" fmla="*/ 12478871 w 12478871"/>
              <a:gd name="connsiteY1" fmla="*/ 0 h 7251357"/>
              <a:gd name="connsiteX2" fmla="*/ 12478871 w 12478871"/>
              <a:gd name="connsiteY2" fmla="*/ 7251357 h 7251357"/>
              <a:gd name="connsiteX3" fmla="*/ 0 w 12478871"/>
              <a:gd name="connsiteY3" fmla="*/ 7251357 h 7251357"/>
              <a:gd name="connsiteX4" fmla="*/ 0 w 12478871"/>
              <a:gd name="connsiteY4" fmla="*/ 1258721 h 7251357"/>
              <a:gd name="connsiteX5" fmla="*/ 8328 w 12478871"/>
              <a:gd name="connsiteY5" fmla="*/ 1251681 h 7251357"/>
              <a:gd name="connsiteX6" fmla="*/ 1930629 w 12478871"/>
              <a:gd name="connsiteY6" fmla="*/ 72800 h 7251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478871" h="7251357">
                <a:moveTo>
                  <a:pt x="2091140" y="0"/>
                </a:moveTo>
                <a:lnTo>
                  <a:pt x="12478871" y="0"/>
                </a:lnTo>
                <a:lnTo>
                  <a:pt x="12478871" y="7251357"/>
                </a:lnTo>
                <a:lnTo>
                  <a:pt x="0" y="7251357"/>
                </a:lnTo>
                <a:lnTo>
                  <a:pt x="0" y="1258721"/>
                </a:lnTo>
                <a:lnTo>
                  <a:pt x="8328" y="1251681"/>
                </a:lnTo>
                <a:cubicBezTo>
                  <a:pt x="568988" y="809352"/>
                  <a:pt x="1221114" y="414303"/>
                  <a:pt x="1930629" y="72800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" name="Freeform 20"/>
          <p:cNvSpPr/>
          <p:nvPr userDrawn="1"/>
        </p:nvSpPr>
        <p:spPr>
          <a:xfrm>
            <a:off x="-125505" y="-205015"/>
            <a:ext cx="12478871" cy="7251274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6350">
            <a:solidFill>
              <a:schemeClr val="tx1">
                <a:lumMod val="10000"/>
                <a:lumOff val="90000"/>
              </a:schemeClr>
            </a:solidFill>
            <a:miter lim="400000"/>
          </a:ln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139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9F38DC5-BE00-47FD-9A64-98BFD7B0727F}"/>
              </a:ext>
            </a:extLst>
          </p:cNvPr>
          <p:cNvSpPr/>
          <p:nvPr userDrawn="1"/>
        </p:nvSpPr>
        <p:spPr>
          <a:xfrm>
            <a:off x="0" y="573760"/>
            <a:ext cx="12192000" cy="6284240"/>
          </a:xfrm>
          <a:prstGeom prst="rect">
            <a:avLst/>
          </a:prstGeom>
          <a:solidFill>
            <a:schemeClr val="tx1">
              <a:lumMod val="10000"/>
              <a:lumOff val="9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800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369737-310A-4F12-B45B-BDE008476D91}" type="datetime1">
              <a:rPr lang="fr-FR" smtClean="0"/>
              <a:t>26/03/2022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7713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E9088A-01C5-4EA4-B97F-992E4A93B955}" type="datetime1">
              <a:rPr lang="fr-FR" smtClean="0"/>
              <a:t>26/03/2022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12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FC59C7-A3F1-4D34-B670-DF9BAA093FB9}" type="datetime1">
              <a:rPr lang="fr-FR" smtClean="0"/>
              <a:t>26/03/2022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8934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A441CC-C53C-4F26-B3FB-E0A59F1AA588}" type="datetime1">
              <a:rPr lang="fr-FR" smtClean="0"/>
              <a:t>26/03/2022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1237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0D6CD6-0ABF-4C5F-8362-A71A46381F1D}" type="datetime1">
              <a:rPr lang="fr-FR" smtClean="0"/>
              <a:t>26/03/2022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3036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85AAC70-6C06-4A28-BC81-3177F03816FF}" type="datetime1">
              <a:rPr lang="fr-FR" smtClean="0"/>
              <a:t>26/03/2022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17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6E2094-BCA1-47AF-A91A-142922E4F658}" type="datetime1">
              <a:rPr lang="fr-FR" smtClean="0"/>
              <a:t>26/03/2022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5795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fld id="{612D724D-F918-4A54-899E-BF28C5BCAADF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3383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oppins Bold" panose="00000800000000000000" pitchFamily="2" charset="0"/>
          <a:ea typeface="+mj-ea"/>
          <a:cs typeface="Poppins Bold" panose="000008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oppins Lign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oppins Lign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oppins Lign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 Lign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 Lign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teskerti.tn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142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8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photothèque / médiathèque ? (ou autres éléments à disposition)</a:t>
            </a:r>
          </a:p>
          <a:p>
            <a:pPr marL="457200" indent="-457200">
              <a:buAutoNum type="arabicPeriod" startAt="8"/>
            </a:pP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Logos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54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Qui sont vos concurrents directs et indirects ?</a:t>
            </a:r>
          </a:p>
          <a:p>
            <a:pPr marL="457200" indent="-457200">
              <a:buAutoNum type="arabicPeriod" startAt="9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  <a:hlinkClick r:id="rId2"/>
              </a:rPr>
              <a:t>https://www.teskerti.tn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https://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eazytick.com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/</a:t>
            </a:r>
          </a:p>
          <a:p>
            <a:pPr marL="457200" indent="-457200">
              <a:buAutoNum type="arabicPeriod" startAt="9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style de communication vous inspire le plus ? </a:t>
            </a:r>
          </a:p>
          <a:p>
            <a:pPr marL="457200" indent="-457200">
              <a:buAutoNum type="arabicPeriod" startAt="9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Une communication directe, subtile, qui s’adresse au jeunes sans tomber dans les clichés médiocres, avoir de l’humour sobre</a:t>
            </a: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Y a t-il des marques internationales similaire à Tiween qui vous inspirent ?</a:t>
            </a:r>
          </a:p>
          <a:p>
            <a:pPr marL="457200" indent="-457200">
              <a:buAutoNum type="arabicPeriod" startAt="9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Ciné séries,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allociné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meta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crtics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85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0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Qu'est-ce qui vous plait chez eux ? Qu'est-ce qui ne vous plait pas chez eux ?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richesse de l’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offre </a:t>
            </a:r>
            <a:r>
              <a:rPr lang="fr-FR" sz="2000" b="1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editoriale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 la complétude des informations, la </a:t>
            </a:r>
            <a:r>
              <a:rPr lang="fr-FR" sz="2000" b="1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frequence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de mise à jour.</a:t>
            </a:r>
            <a:b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</a:t>
            </a:r>
            <a:r>
              <a:rPr lang="fr-FR" sz="2000" b="1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crtique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décomplexée des œuvres.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1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Quelles sont vos spécificités par rapport à la concurrence ? 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Soucis du détail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qualité de l’information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simplicité de l’usage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46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02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Le marché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2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 est votre cible ? A qui doit-on s’adresser ?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Les 18-34 ans intéressés par la culture et les évènements culturels.</a:t>
            </a:r>
          </a:p>
          <a:p>
            <a:pPr marL="457200" indent="-457200">
              <a:buAutoNum type="arabicPeriod" startAt="12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C’est la tranche d'âge identifiés sur les chiffres de fréquentation du site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1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03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Liens utiles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13538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14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Merci d’insérer tous les liens que vous jugerez utiles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37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6" y="0"/>
            <a:ext cx="122570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57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D724D-F918-4A54-899E-BF28C5BCAADF}" type="slidenum">
              <a:rPr lang="fr-FR" smtClean="0"/>
              <a:t>2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637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  <a:endParaRPr lang="fr-FR" sz="3600" b="1" dirty="0">
              <a:solidFill>
                <a:srgbClr val="0A003D"/>
              </a:solidFill>
              <a:latin typeface="Century Gothic" panose="020B0502020202020204" pitchFamily="34" charset="0"/>
              <a:ea typeface="Century Gothic" charset="0"/>
              <a:cs typeface="Poppins Bold" panose="000008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Présentez brièvement votre marque ou activité </a:t>
            </a:r>
          </a:p>
          <a:p>
            <a:pPr marL="457200" indent="-457200">
              <a:buAutoNum type="arabicPeriod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/>
            </a:pP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est une plateforme d’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aggrégation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d’information culturelles en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tunisie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.</a:t>
            </a:r>
            <a:endParaRPr lang="fr-FR" sz="2000" b="1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/>
            </a:pP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Le but de </a:t>
            </a:r>
            <a:r>
              <a:rPr lang="fr-FR" sz="2000" b="1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Tiween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et de répondre aux questions suivantes</a:t>
            </a:r>
          </a:p>
          <a:p>
            <a:pPr marL="457200" indent="-457200">
              <a:buAutoNum type="arabicPeriod"/>
            </a:pP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Qu’est ce qu’il y à voir, faire, où et quand, avec la manière la plus fluide et simple.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24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2.     Quelles sont les valeurs de votre marque ?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La  Simplicité d’usage est une priorité, la qualité de l’information présentée, pas de position subjective quand aux évènements promu, User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Centric</a:t>
            </a:r>
            <a:r>
              <a:rPr lang="fr-FR" sz="200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. 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016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3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est le positionnement souhaité de la marque ?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3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Globale, Simple, Claire,  Fluide, Complétude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61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4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Quels sont vos produits / services ?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Quels sont les lancements à prévoir ? Expositions, concerts, spectacles ...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idée (même approximative) sur les dates de lancement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De même pour les nouvelles fonctionnalités (paiement en ligne ,réservation .</a:t>
            </a: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b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</a:b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Théâtre, Critiques de la rédactions et des spectateurs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Fiches technique des salles, avis sur les salles,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billeterie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 salles </a:t>
            </a:r>
            <a:r>
              <a:rPr lang="fr-FR" sz="2000" b="1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préférées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watchlist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,</a:t>
            </a:r>
          </a:p>
          <a:p>
            <a:pPr marL="457200" indent="-457200">
              <a:buFont typeface="+mj-lt"/>
              <a:buAutoNum type="alphaUcPeriod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Musique, concerts, exposition, musées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99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515600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5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Quelles sont vos ambitions à court / moyen / long terme ?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Court Terme: mettre en place une offre de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billeterie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Moyen Terme: Gagner en notoriété, devenir une référence dans le domaine de l’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evenement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culturel  en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tunisie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.</a:t>
            </a:r>
          </a:p>
          <a:p>
            <a:pPr marL="457200" indent="-457200">
              <a:buAutoNum type="arabicPeriod" startAt="5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Long Terme: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Adpater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le concept dans d’autres pays </a:t>
            </a: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Mettre en place un accompagnement pour la promotion de manifestations culturelles destiné aux professionnels 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20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690412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6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Quel est le message sur lequel la communication doit s'appuyer ? Votre promesse ?</a:t>
            </a:r>
          </a:p>
          <a:p>
            <a:pPr marL="457200" indent="-457200">
              <a:buAutoNum type="arabicPeriod" startAt="6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« Ne ratez plus les aucun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evenement</a:t>
            </a: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" </a:t>
            </a:r>
          </a:p>
          <a:p>
            <a:pPr marL="0" indent="0">
              <a:buNone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2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0"/>
          <p:cNvSpPr/>
          <p:nvPr/>
        </p:nvSpPr>
        <p:spPr>
          <a:xfrm>
            <a:off x="-734591" y="-1436914"/>
            <a:ext cx="14613290" cy="8491551"/>
          </a:xfrm>
          <a:custGeom>
            <a:avLst/>
            <a:gdLst>
              <a:gd name="connsiteX0" fmla="*/ 6341365 w 12478871"/>
              <a:gd name="connsiteY0" fmla="*/ 1680 h 7251274"/>
              <a:gd name="connsiteX1" fmla="*/ 9560597 w 12478871"/>
              <a:gd name="connsiteY1" fmla="*/ 252487 h 7251274"/>
              <a:gd name="connsiteX2" fmla="*/ 12342100 w 12478871"/>
              <a:gd name="connsiteY2" fmla="*/ 1038900 h 7251274"/>
              <a:gd name="connsiteX3" fmla="*/ 12478871 w 12478871"/>
              <a:gd name="connsiteY3" fmla="*/ 1111335 h 7251274"/>
              <a:gd name="connsiteX4" fmla="*/ 12478871 w 12478871"/>
              <a:gd name="connsiteY4" fmla="*/ 5978768 h 7251274"/>
              <a:gd name="connsiteX5" fmla="*/ 12461470 w 12478871"/>
              <a:gd name="connsiteY5" fmla="*/ 5996743 h 7251274"/>
              <a:gd name="connsiteX6" fmla="*/ 11227743 w 12478871"/>
              <a:gd name="connsiteY6" fmla="*/ 7074969 h 7251274"/>
              <a:gd name="connsiteX7" fmla="*/ 10992034 w 12478871"/>
              <a:gd name="connsiteY7" fmla="*/ 7251274 h 7251274"/>
              <a:gd name="connsiteX8" fmla="*/ 6206304 w 12478871"/>
              <a:gd name="connsiteY8" fmla="*/ 7251274 h 7251274"/>
              <a:gd name="connsiteX9" fmla="*/ 6192743 w 12478871"/>
              <a:gd name="connsiteY9" fmla="*/ 7219793 h 7251274"/>
              <a:gd name="connsiteX10" fmla="*/ 71254 w 12478871"/>
              <a:gd name="connsiteY10" fmla="*/ 5876369 h 7251274"/>
              <a:gd name="connsiteX11" fmla="*/ 0 w 12478871"/>
              <a:gd name="connsiteY11" fmla="*/ 5802968 h 7251274"/>
              <a:gd name="connsiteX12" fmla="*/ 0 w 12478871"/>
              <a:gd name="connsiteY12" fmla="*/ 1524295 h 7251274"/>
              <a:gd name="connsiteX13" fmla="*/ 44654 w 12478871"/>
              <a:gd name="connsiteY13" fmla="*/ 1490973 h 7251274"/>
              <a:gd name="connsiteX14" fmla="*/ 6341365 w 12478871"/>
              <a:gd name="connsiteY14" fmla="*/ 1680 h 725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478871" h="7251274">
                <a:moveTo>
                  <a:pt x="6341365" y="1680"/>
                </a:moveTo>
                <a:cubicBezTo>
                  <a:pt x="7457984" y="-13180"/>
                  <a:pt x="8566368" y="70558"/>
                  <a:pt x="9560597" y="252487"/>
                </a:cubicBezTo>
                <a:cubicBezTo>
                  <a:pt x="10615490" y="444940"/>
                  <a:pt x="11581083" y="672342"/>
                  <a:pt x="12342100" y="1038900"/>
                </a:cubicBezTo>
                <a:lnTo>
                  <a:pt x="12478871" y="1111335"/>
                </a:lnTo>
                <a:lnTo>
                  <a:pt x="12478871" y="5978768"/>
                </a:lnTo>
                <a:lnTo>
                  <a:pt x="12461470" y="5996743"/>
                </a:lnTo>
                <a:cubicBezTo>
                  <a:pt x="12086663" y="6370241"/>
                  <a:pt x="11666713" y="6736247"/>
                  <a:pt x="11227743" y="7074969"/>
                </a:cubicBezTo>
                <a:lnTo>
                  <a:pt x="10992034" y="7251274"/>
                </a:lnTo>
                <a:lnTo>
                  <a:pt x="6206304" y="7251274"/>
                </a:lnTo>
                <a:lnTo>
                  <a:pt x="6192743" y="7219793"/>
                </a:lnTo>
                <a:cubicBezTo>
                  <a:pt x="4766845" y="4085587"/>
                  <a:pt x="1858342" y="7605461"/>
                  <a:pt x="71254" y="5876369"/>
                </a:cubicBezTo>
                <a:lnTo>
                  <a:pt x="0" y="5802968"/>
                </a:lnTo>
                <a:lnTo>
                  <a:pt x="0" y="1524295"/>
                </a:lnTo>
                <a:lnTo>
                  <a:pt x="44654" y="1490973"/>
                </a:lnTo>
                <a:cubicBezTo>
                  <a:pt x="1464014" y="528931"/>
                  <a:pt x="3922023" y="33875"/>
                  <a:pt x="6341365" y="1680"/>
                </a:cubicBezTo>
                <a:close/>
              </a:path>
            </a:pathLst>
          </a:custGeom>
          <a:noFill/>
          <a:ln w="3175">
            <a:solidFill>
              <a:schemeClr val="tx1">
                <a:lumMod val="10000"/>
                <a:lumOff val="90000"/>
              </a:schemeClr>
            </a:solidFill>
            <a:miter lim="400000"/>
          </a:ln>
          <a:effectLst/>
        </p:spPr>
        <p:txBody>
          <a:bodyPr wrap="square" lIns="38100" tIns="38100" rIns="38100" bIns="38100" anchor="ctr">
            <a:noAutofit/>
          </a:bodyPr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fr-FR" dirty="0"/>
              <a:t> </a:t>
            </a:r>
            <a:endParaRPr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18A6F1C-9647-4042-85AF-7AFBFBE11E7D}"/>
              </a:ext>
            </a:extLst>
          </p:cNvPr>
          <p:cNvSpPr txBox="1"/>
          <p:nvPr/>
        </p:nvSpPr>
        <p:spPr>
          <a:xfrm>
            <a:off x="838201" y="693487"/>
            <a:ext cx="9170772" cy="106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b="1" dirty="0">
                <a:solidFill>
                  <a:schemeClr val="bg2">
                    <a:lumMod val="10000"/>
                    <a:lumOff val="90000"/>
                  </a:schemeClr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01</a:t>
            </a:r>
          </a:p>
          <a:p>
            <a:pPr>
              <a:lnSpc>
                <a:spcPct val="120000"/>
              </a:lnSpc>
            </a:pPr>
            <a:r>
              <a:rPr lang="fr-FR" sz="3600" b="1" dirty="0">
                <a:solidFill>
                  <a:srgbClr val="0A003D"/>
                </a:solidFill>
                <a:latin typeface="Century Gothic" panose="020B0502020202020204" pitchFamily="34" charset="0"/>
                <a:ea typeface="Century Gothic" charset="0"/>
                <a:cs typeface="Poppins Bold" panose="00000800000000000000" pitchFamily="2" charset="0"/>
              </a:rPr>
              <a:t>Présentation de la marque</a:t>
            </a: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838200" y="2037083"/>
            <a:ext cx="10690412" cy="4351338"/>
          </a:xfrm>
        </p:spPr>
        <p:txBody>
          <a:bodyPr>
            <a:noAutofit/>
          </a:bodyPr>
          <a:lstStyle/>
          <a:p>
            <a:pPr marL="457200" indent="-457200">
              <a:buAutoNum type="arabicPeriod" startAt="7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Avez-vous une charte graphique à respecter ?</a:t>
            </a:r>
          </a:p>
          <a:p>
            <a:pPr marL="457200" indent="-457200">
              <a:buAutoNum type="arabicPeriod" startAt="7"/>
            </a:pP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457200" indent="-457200">
              <a:buAutoNum type="arabicPeriod" startAt="7"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Oui charte courante et bientôt deux versions Light et </a:t>
            </a:r>
            <a:r>
              <a:rPr lang="fr-FR" sz="2000" dirty="0" err="1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Dark</a:t>
            </a:r>
            <a:endParaRPr lang="fr-FR" sz="2000" dirty="0">
              <a:solidFill>
                <a:srgbClr val="111111"/>
              </a:solidFill>
              <a:latin typeface="Century Gothic" panose="020B0502020202020204" pitchFamily="34" charset="0"/>
              <a:ea typeface="Century Gothic" charset="0"/>
              <a:cs typeface="Poppins Light" panose="00000400000000000000" pitchFamily="2" charset="0"/>
            </a:endParaRPr>
          </a:p>
          <a:p>
            <a:pPr marL="0" indent="0">
              <a:buNone/>
            </a:pPr>
            <a:r>
              <a:rPr lang="fr-FR" sz="2000" dirty="0">
                <a:solidFill>
                  <a:srgbClr val="111111"/>
                </a:solidFill>
                <a:latin typeface="Century Gothic" panose="020B0502020202020204" pitchFamily="34" charset="0"/>
                <a:ea typeface="Century Gothic" charset="0"/>
                <a:cs typeface="Poppins Light" panose="00000400000000000000" pitchFamily="2" charset="0"/>
              </a:rPr>
              <a:t> 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4" t="68445"/>
          <a:stretch/>
        </p:blipFill>
        <p:spPr>
          <a:xfrm rot="10800000" flipH="1">
            <a:off x="5955694" y="5016"/>
            <a:ext cx="6236306" cy="159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8313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flow">
      <a:dk1>
        <a:srgbClr val="0A003D"/>
      </a:dk1>
      <a:lt1>
        <a:srgbClr val="FFFFFF"/>
      </a:lt1>
      <a:dk2>
        <a:srgbClr val="FFFFFF"/>
      </a:dk2>
      <a:lt2>
        <a:srgbClr val="0A003D"/>
      </a:lt2>
      <a:accent1>
        <a:srgbClr val="472F87"/>
      </a:accent1>
      <a:accent2>
        <a:srgbClr val="E61165"/>
      </a:accent2>
      <a:accent3>
        <a:srgbClr val="F08F58"/>
      </a:accent3>
      <a:accent4>
        <a:srgbClr val="FFFFFF"/>
      </a:accent4>
      <a:accent5>
        <a:srgbClr val="FFFFFF"/>
      </a:accent5>
      <a:accent6>
        <a:srgbClr val="FFFFFF"/>
      </a:accent6>
      <a:hlink>
        <a:srgbClr val="E61165"/>
      </a:hlink>
      <a:folHlink>
        <a:srgbClr val="5B9BD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2"/>
            </a:gs>
          </a:gsLst>
          <a:lin ang="0" scaled="1"/>
          <a:tileRect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5568</TotalTime>
  <Words>558</Words>
  <Application>Microsoft Macintosh PowerPoint</Application>
  <PresentationFormat>Grand écran</PresentationFormat>
  <Paragraphs>90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Century Gothic</vt:lpstr>
      <vt:lpstr>Poppins Bold</vt:lpstr>
      <vt:lpstr>Poppins Light</vt:lpstr>
      <vt:lpstr>Poppins Lignt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Hamouda Ahmed</dc:creator>
  <cp:lastModifiedBy>Ayoub Hidri</cp:lastModifiedBy>
  <cp:revision>308</cp:revision>
  <dcterms:created xsi:type="dcterms:W3CDTF">2020-03-05T15:24:16Z</dcterms:created>
  <dcterms:modified xsi:type="dcterms:W3CDTF">2022-03-26T12:08:40Z</dcterms:modified>
</cp:coreProperties>
</file>